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 autoAdjust="0"/>
    <p:restoredTop sz="94694" autoAdjust="0"/>
  </p:normalViewPr>
  <p:slideViewPr>
    <p:cSldViewPr snapToGrid="0" snapToObjects="1">
      <p:cViewPr varScale="1">
        <p:scale>
          <a:sx n="96" d="100"/>
          <a:sy n="96" d="100"/>
        </p:scale>
        <p:origin x="86" y="24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49CFE1-2786-4C2A-931E-75BC54B1FFF9}" type="doc">
      <dgm:prSet loTypeId="urn:microsoft.com/office/officeart/2005/8/layout/process4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3152E50-4208-4B38-A9C9-56EBC09ED2B7}">
      <dgm:prSet/>
      <dgm:spPr/>
      <dgm:t>
        <a:bodyPr/>
        <a:lstStyle/>
        <a:p>
          <a:r>
            <a:rPr lang="en-US" b="1"/>
            <a:t>Feature engineering:</a:t>
          </a:r>
          <a:endParaRPr lang="en-US"/>
        </a:p>
      </dgm:t>
    </dgm:pt>
    <dgm:pt modelId="{623F6A60-6C10-48EC-82DD-4BC54B522F24}" type="parTrans" cxnId="{56C6A25C-9537-49B2-8CB8-CBF23BFC02B4}">
      <dgm:prSet/>
      <dgm:spPr/>
      <dgm:t>
        <a:bodyPr/>
        <a:lstStyle/>
        <a:p>
          <a:endParaRPr lang="en-US"/>
        </a:p>
      </dgm:t>
    </dgm:pt>
    <dgm:pt modelId="{A9DF15B1-0F8E-415D-9BB7-355018BCB8B2}" type="sibTrans" cxnId="{56C6A25C-9537-49B2-8CB8-CBF23BFC02B4}">
      <dgm:prSet/>
      <dgm:spPr/>
      <dgm:t>
        <a:bodyPr/>
        <a:lstStyle/>
        <a:p>
          <a:endParaRPr lang="en-US"/>
        </a:p>
      </dgm:t>
    </dgm:pt>
    <dgm:pt modelId="{AB7AEB4F-BFDD-481D-B1A5-76629743EDCB}">
      <dgm:prSet/>
      <dgm:spPr/>
      <dgm:t>
        <a:bodyPr/>
        <a:lstStyle/>
        <a:p>
          <a:r>
            <a:rPr lang="en-US"/>
            <a:t>Converted text to TF‑IDF vectors (unigrams and bigrams) using scikit‑learn’s TfidfVectorizer.</a:t>
          </a:r>
        </a:p>
      </dgm:t>
    </dgm:pt>
    <dgm:pt modelId="{4DAC9F45-F1E7-4B8D-B86D-7182B40C2E18}" type="parTrans" cxnId="{4B5111A0-865C-4D06-9413-DE16AA2E7D05}">
      <dgm:prSet/>
      <dgm:spPr/>
      <dgm:t>
        <a:bodyPr/>
        <a:lstStyle/>
        <a:p>
          <a:endParaRPr lang="en-US"/>
        </a:p>
      </dgm:t>
    </dgm:pt>
    <dgm:pt modelId="{C6B787CB-DBC2-4CA7-9BE0-047BD8BF8282}" type="sibTrans" cxnId="{4B5111A0-865C-4D06-9413-DE16AA2E7D05}">
      <dgm:prSet/>
      <dgm:spPr/>
      <dgm:t>
        <a:bodyPr/>
        <a:lstStyle/>
        <a:p>
          <a:endParaRPr lang="en-US"/>
        </a:p>
      </dgm:t>
    </dgm:pt>
    <dgm:pt modelId="{7AC6C2A7-D5C4-4C1A-AB96-5B2D23AE41DB}">
      <dgm:prSet/>
      <dgm:spPr/>
      <dgm:t>
        <a:bodyPr/>
        <a:lstStyle/>
        <a:p>
          <a:r>
            <a:rPr lang="en-US"/>
            <a:t>Added sentiment polarity, positive/negative flags, and absolute sentiment magnitude as numeric features.</a:t>
          </a:r>
        </a:p>
      </dgm:t>
    </dgm:pt>
    <dgm:pt modelId="{A527CCBD-EC5C-4D76-8AE8-55E2F75ED3A0}" type="parTrans" cxnId="{C287494B-E96A-4637-BC69-7747FDA0C616}">
      <dgm:prSet/>
      <dgm:spPr/>
      <dgm:t>
        <a:bodyPr/>
        <a:lstStyle/>
        <a:p>
          <a:endParaRPr lang="en-US"/>
        </a:p>
      </dgm:t>
    </dgm:pt>
    <dgm:pt modelId="{F6D1057D-3DE5-4FB2-B96F-8ACCF4FB3CD2}" type="sibTrans" cxnId="{C287494B-E96A-4637-BC69-7747FDA0C616}">
      <dgm:prSet/>
      <dgm:spPr/>
      <dgm:t>
        <a:bodyPr/>
        <a:lstStyle/>
        <a:p>
          <a:endParaRPr lang="en-US"/>
        </a:p>
      </dgm:t>
    </dgm:pt>
    <dgm:pt modelId="{7482F7E1-A8A7-4AD4-81F3-45A50B09C56D}">
      <dgm:prSet/>
      <dgm:spPr/>
      <dgm:t>
        <a:bodyPr/>
        <a:lstStyle/>
        <a:p>
          <a:r>
            <a:rPr lang="en-US" b="1"/>
            <a:t>Models:</a:t>
          </a:r>
          <a:endParaRPr lang="en-US"/>
        </a:p>
      </dgm:t>
    </dgm:pt>
    <dgm:pt modelId="{3C8FD38F-1C42-42B6-8299-33BF45EAA741}" type="parTrans" cxnId="{59253E88-0546-4070-B2EB-80F9217C2A01}">
      <dgm:prSet/>
      <dgm:spPr/>
      <dgm:t>
        <a:bodyPr/>
        <a:lstStyle/>
        <a:p>
          <a:endParaRPr lang="en-US"/>
        </a:p>
      </dgm:t>
    </dgm:pt>
    <dgm:pt modelId="{63EE42C2-F0FB-46EC-BFFD-DCA87B06A8FA}" type="sibTrans" cxnId="{59253E88-0546-4070-B2EB-80F9217C2A01}">
      <dgm:prSet/>
      <dgm:spPr/>
      <dgm:t>
        <a:bodyPr/>
        <a:lstStyle/>
        <a:p>
          <a:endParaRPr lang="en-US"/>
        </a:p>
      </dgm:t>
    </dgm:pt>
    <dgm:pt modelId="{ACB17B4A-F801-4654-AED2-852BD2AF59E5}">
      <dgm:prSet/>
      <dgm:spPr/>
      <dgm:t>
        <a:bodyPr/>
        <a:lstStyle/>
        <a:p>
          <a:r>
            <a:rPr lang="en-US" b="1"/>
            <a:t>Random Forest Classifier:</a:t>
          </a:r>
          <a:r>
            <a:rPr lang="en-US"/>
            <a:t> Ensemble of decision trees, handles non‑linear patterns.</a:t>
          </a:r>
        </a:p>
      </dgm:t>
    </dgm:pt>
    <dgm:pt modelId="{9156DAB9-98D3-4691-86D6-0655B337EE0A}" type="parTrans" cxnId="{16293F00-BB36-4BB6-86E5-108D14DEF537}">
      <dgm:prSet/>
      <dgm:spPr/>
      <dgm:t>
        <a:bodyPr/>
        <a:lstStyle/>
        <a:p>
          <a:endParaRPr lang="en-US"/>
        </a:p>
      </dgm:t>
    </dgm:pt>
    <dgm:pt modelId="{5235E3EC-9744-43C4-A8D6-F578487476F7}" type="sibTrans" cxnId="{16293F00-BB36-4BB6-86E5-108D14DEF537}">
      <dgm:prSet/>
      <dgm:spPr/>
      <dgm:t>
        <a:bodyPr/>
        <a:lstStyle/>
        <a:p>
          <a:endParaRPr lang="en-US"/>
        </a:p>
      </dgm:t>
    </dgm:pt>
    <dgm:pt modelId="{06B723E6-A319-4AEE-8FFE-86F84ADC7461}">
      <dgm:prSet/>
      <dgm:spPr/>
      <dgm:t>
        <a:bodyPr/>
        <a:lstStyle/>
        <a:p>
          <a:r>
            <a:rPr lang="en-US" b="1"/>
            <a:t>Logistic Regression:</a:t>
          </a:r>
          <a:r>
            <a:rPr lang="en-US"/>
            <a:t> Linear classifier for baseline comparison.</a:t>
          </a:r>
        </a:p>
      </dgm:t>
    </dgm:pt>
    <dgm:pt modelId="{58F146BC-9E65-4771-821D-047479AF2B2D}" type="parTrans" cxnId="{668DB781-0E5B-47B0-8D2C-D8A86C3EB02F}">
      <dgm:prSet/>
      <dgm:spPr/>
      <dgm:t>
        <a:bodyPr/>
        <a:lstStyle/>
        <a:p>
          <a:endParaRPr lang="en-US"/>
        </a:p>
      </dgm:t>
    </dgm:pt>
    <dgm:pt modelId="{9C645814-FA87-4366-8421-0A1ADF4A10F4}" type="sibTrans" cxnId="{668DB781-0E5B-47B0-8D2C-D8A86C3EB02F}">
      <dgm:prSet/>
      <dgm:spPr/>
      <dgm:t>
        <a:bodyPr/>
        <a:lstStyle/>
        <a:p>
          <a:endParaRPr lang="en-US"/>
        </a:p>
      </dgm:t>
    </dgm:pt>
    <dgm:pt modelId="{35CA712F-4311-48C5-8F75-4DCD39ED157C}">
      <dgm:prSet/>
      <dgm:spPr/>
      <dgm:t>
        <a:bodyPr/>
        <a:lstStyle/>
        <a:p>
          <a:r>
            <a:rPr lang="en-US" b="1"/>
            <a:t>Training/testing:</a:t>
          </a:r>
          <a:r>
            <a:rPr lang="en-US"/>
            <a:t> Time‑series split (80 % train / 20 % test) to prevent look‑ahead bias; evaluation using accuracy, precision, recall, and ROC‑AUC.</a:t>
          </a:r>
        </a:p>
      </dgm:t>
    </dgm:pt>
    <dgm:pt modelId="{0A48AEBE-0CD1-4556-A444-C383DB5300E2}" type="parTrans" cxnId="{DD6FD336-13BA-4749-A41E-4B1FD49A3A5B}">
      <dgm:prSet/>
      <dgm:spPr/>
      <dgm:t>
        <a:bodyPr/>
        <a:lstStyle/>
        <a:p>
          <a:endParaRPr lang="en-US"/>
        </a:p>
      </dgm:t>
    </dgm:pt>
    <dgm:pt modelId="{08FA8F0F-95A2-4B4E-8BC7-C04653BE4599}" type="sibTrans" cxnId="{DD6FD336-13BA-4749-A41E-4B1FD49A3A5B}">
      <dgm:prSet/>
      <dgm:spPr/>
      <dgm:t>
        <a:bodyPr/>
        <a:lstStyle/>
        <a:p>
          <a:endParaRPr lang="en-US"/>
        </a:p>
      </dgm:t>
    </dgm:pt>
    <dgm:pt modelId="{6D22027B-9D68-4EA6-8727-150486EFC04C}" type="pres">
      <dgm:prSet presAssocID="{0E49CFE1-2786-4C2A-931E-75BC54B1FFF9}" presName="Name0" presStyleCnt="0">
        <dgm:presLayoutVars>
          <dgm:dir/>
          <dgm:animLvl val="lvl"/>
          <dgm:resizeHandles val="exact"/>
        </dgm:presLayoutVars>
      </dgm:prSet>
      <dgm:spPr/>
    </dgm:pt>
    <dgm:pt modelId="{4FB76902-57E8-48A1-9D91-B40418B1840A}" type="pres">
      <dgm:prSet presAssocID="{35CA712F-4311-48C5-8F75-4DCD39ED157C}" presName="boxAndChildren" presStyleCnt="0"/>
      <dgm:spPr/>
    </dgm:pt>
    <dgm:pt modelId="{A9840585-0235-4C96-8680-46D5B077929C}" type="pres">
      <dgm:prSet presAssocID="{35CA712F-4311-48C5-8F75-4DCD39ED157C}" presName="parentTextBox" presStyleLbl="node1" presStyleIdx="0" presStyleCnt="3"/>
      <dgm:spPr/>
    </dgm:pt>
    <dgm:pt modelId="{B38FF4EA-E2AD-4A3B-9160-A3ADF8904218}" type="pres">
      <dgm:prSet presAssocID="{63EE42C2-F0FB-46EC-BFFD-DCA87B06A8FA}" presName="sp" presStyleCnt="0"/>
      <dgm:spPr/>
    </dgm:pt>
    <dgm:pt modelId="{7A71E139-04CB-4AAD-AF94-5992E03CC020}" type="pres">
      <dgm:prSet presAssocID="{7482F7E1-A8A7-4AD4-81F3-45A50B09C56D}" presName="arrowAndChildren" presStyleCnt="0"/>
      <dgm:spPr/>
    </dgm:pt>
    <dgm:pt modelId="{9948242F-A522-4C9C-8328-9092CA620423}" type="pres">
      <dgm:prSet presAssocID="{7482F7E1-A8A7-4AD4-81F3-45A50B09C56D}" presName="parentTextArrow" presStyleLbl="node1" presStyleIdx="0" presStyleCnt="3"/>
      <dgm:spPr/>
    </dgm:pt>
    <dgm:pt modelId="{D269D237-3434-4FE5-8CFF-7C49707F2FAD}" type="pres">
      <dgm:prSet presAssocID="{7482F7E1-A8A7-4AD4-81F3-45A50B09C56D}" presName="arrow" presStyleLbl="node1" presStyleIdx="1" presStyleCnt="3"/>
      <dgm:spPr/>
    </dgm:pt>
    <dgm:pt modelId="{0F3BB0CF-0970-42EA-86D7-40872AC5DC83}" type="pres">
      <dgm:prSet presAssocID="{7482F7E1-A8A7-4AD4-81F3-45A50B09C56D}" presName="descendantArrow" presStyleCnt="0"/>
      <dgm:spPr/>
    </dgm:pt>
    <dgm:pt modelId="{B9207986-D68D-4874-97AE-9E4891E6FF04}" type="pres">
      <dgm:prSet presAssocID="{ACB17B4A-F801-4654-AED2-852BD2AF59E5}" presName="childTextArrow" presStyleLbl="fgAccFollowNode1" presStyleIdx="0" presStyleCnt="4">
        <dgm:presLayoutVars>
          <dgm:bulletEnabled val="1"/>
        </dgm:presLayoutVars>
      </dgm:prSet>
      <dgm:spPr/>
    </dgm:pt>
    <dgm:pt modelId="{EB31402C-E68D-413A-81F6-E1877FD440F0}" type="pres">
      <dgm:prSet presAssocID="{06B723E6-A319-4AEE-8FFE-86F84ADC7461}" presName="childTextArrow" presStyleLbl="fgAccFollowNode1" presStyleIdx="1" presStyleCnt="4">
        <dgm:presLayoutVars>
          <dgm:bulletEnabled val="1"/>
        </dgm:presLayoutVars>
      </dgm:prSet>
      <dgm:spPr/>
    </dgm:pt>
    <dgm:pt modelId="{AAB34853-7C0A-4B6F-8DCD-8D1F9578A8CB}" type="pres">
      <dgm:prSet presAssocID="{A9DF15B1-0F8E-415D-9BB7-355018BCB8B2}" presName="sp" presStyleCnt="0"/>
      <dgm:spPr/>
    </dgm:pt>
    <dgm:pt modelId="{15B192E5-0D10-469F-A54A-32FE51E4CFE0}" type="pres">
      <dgm:prSet presAssocID="{F3152E50-4208-4B38-A9C9-56EBC09ED2B7}" presName="arrowAndChildren" presStyleCnt="0"/>
      <dgm:spPr/>
    </dgm:pt>
    <dgm:pt modelId="{6D452568-D695-475F-9FD8-02C33A037B09}" type="pres">
      <dgm:prSet presAssocID="{F3152E50-4208-4B38-A9C9-56EBC09ED2B7}" presName="parentTextArrow" presStyleLbl="node1" presStyleIdx="1" presStyleCnt="3"/>
      <dgm:spPr/>
    </dgm:pt>
    <dgm:pt modelId="{5FAE3C24-3A54-490C-95E8-C51A4801AE96}" type="pres">
      <dgm:prSet presAssocID="{F3152E50-4208-4B38-A9C9-56EBC09ED2B7}" presName="arrow" presStyleLbl="node1" presStyleIdx="2" presStyleCnt="3"/>
      <dgm:spPr/>
    </dgm:pt>
    <dgm:pt modelId="{DC0C5DFD-8A7F-4888-946E-1EC3B1EFF5F2}" type="pres">
      <dgm:prSet presAssocID="{F3152E50-4208-4B38-A9C9-56EBC09ED2B7}" presName="descendantArrow" presStyleCnt="0"/>
      <dgm:spPr/>
    </dgm:pt>
    <dgm:pt modelId="{0BCEBF00-24CA-4207-91DC-60A69DD39610}" type="pres">
      <dgm:prSet presAssocID="{AB7AEB4F-BFDD-481D-B1A5-76629743EDCB}" presName="childTextArrow" presStyleLbl="fgAccFollowNode1" presStyleIdx="2" presStyleCnt="4">
        <dgm:presLayoutVars>
          <dgm:bulletEnabled val="1"/>
        </dgm:presLayoutVars>
      </dgm:prSet>
      <dgm:spPr/>
    </dgm:pt>
    <dgm:pt modelId="{DD92429F-3DAF-4408-9568-2B80F0105751}" type="pres">
      <dgm:prSet presAssocID="{7AC6C2A7-D5C4-4C1A-AB96-5B2D23AE41DB}" presName="childTextArrow" presStyleLbl="fgAccFollowNode1" presStyleIdx="3" presStyleCnt="4">
        <dgm:presLayoutVars>
          <dgm:bulletEnabled val="1"/>
        </dgm:presLayoutVars>
      </dgm:prSet>
      <dgm:spPr/>
    </dgm:pt>
  </dgm:ptLst>
  <dgm:cxnLst>
    <dgm:cxn modelId="{16293F00-BB36-4BB6-86E5-108D14DEF537}" srcId="{7482F7E1-A8A7-4AD4-81F3-45A50B09C56D}" destId="{ACB17B4A-F801-4654-AED2-852BD2AF59E5}" srcOrd="0" destOrd="0" parTransId="{9156DAB9-98D3-4691-86D6-0655B337EE0A}" sibTransId="{5235E3EC-9744-43C4-A8D6-F578487476F7}"/>
    <dgm:cxn modelId="{B4105E1A-4DD1-4D31-BF1D-88BC42A79FAF}" type="presOf" srcId="{06B723E6-A319-4AEE-8FFE-86F84ADC7461}" destId="{EB31402C-E68D-413A-81F6-E1877FD440F0}" srcOrd="0" destOrd="0" presId="urn:microsoft.com/office/officeart/2005/8/layout/process4"/>
    <dgm:cxn modelId="{3CDA4D2A-148A-437D-A166-92A9A09512D6}" type="presOf" srcId="{0E49CFE1-2786-4C2A-931E-75BC54B1FFF9}" destId="{6D22027B-9D68-4EA6-8727-150486EFC04C}" srcOrd="0" destOrd="0" presId="urn:microsoft.com/office/officeart/2005/8/layout/process4"/>
    <dgm:cxn modelId="{2E75132B-AA5E-42F4-8B41-103CD445BFD5}" type="presOf" srcId="{ACB17B4A-F801-4654-AED2-852BD2AF59E5}" destId="{B9207986-D68D-4874-97AE-9E4891E6FF04}" srcOrd="0" destOrd="0" presId="urn:microsoft.com/office/officeart/2005/8/layout/process4"/>
    <dgm:cxn modelId="{DD6FD336-13BA-4749-A41E-4B1FD49A3A5B}" srcId="{0E49CFE1-2786-4C2A-931E-75BC54B1FFF9}" destId="{35CA712F-4311-48C5-8F75-4DCD39ED157C}" srcOrd="2" destOrd="0" parTransId="{0A48AEBE-0CD1-4556-A444-C383DB5300E2}" sibTransId="{08FA8F0F-95A2-4B4E-8BC7-C04653BE4599}"/>
    <dgm:cxn modelId="{56C6A25C-9537-49B2-8CB8-CBF23BFC02B4}" srcId="{0E49CFE1-2786-4C2A-931E-75BC54B1FFF9}" destId="{F3152E50-4208-4B38-A9C9-56EBC09ED2B7}" srcOrd="0" destOrd="0" parTransId="{623F6A60-6C10-48EC-82DD-4BC54B522F24}" sibTransId="{A9DF15B1-0F8E-415D-9BB7-355018BCB8B2}"/>
    <dgm:cxn modelId="{9795375E-CCEC-47A6-A81A-2A5F38019B8A}" type="presOf" srcId="{F3152E50-4208-4B38-A9C9-56EBC09ED2B7}" destId="{5FAE3C24-3A54-490C-95E8-C51A4801AE96}" srcOrd="1" destOrd="0" presId="urn:microsoft.com/office/officeart/2005/8/layout/process4"/>
    <dgm:cxn modelId="{8CEE1D5F-C200-4AD3-8120-171C41EAC747}" type="presOf" srcId="{F3152E50-4208-4B38-A9C9-56EBC09ED2B7}" destId="{6D452568-D695-475F-9FD8-02C33A037B09}" srcOrd="0" destOrd="0" presId="urn:microsoft.com/office/officeart/2005/8/layout/process4"/>
    <dgm:cxn modelId="{C895C96A-C663-4381-B5CA-A3ADD1F37E8C}" type="presOf" srcId="{35CA712F-4311-48C5-8F75-4DCD39ED157C}" destId="{A9840585-0235-4C96-8680-46D5B077929C}" srcOrd="0" destOrd="0" presId="urn:microsoft.com/office/officeart/2005/8/layout/process4"/>
    <dgm:cxn modelId="{C287494B-E96A-4637-BC69-7747FDA0C616}" srcId="{F3152E50-4208-4B38-A9C9-56EBC09ED2B7}" destId="{7AC6C2A7-D5C4-4C1A-AB96-5B2D23AE41DB}" srcOrd="1" destOrd="0" parTransId="{A527CCBD-EC5C-4D76-8AE8-55E2F75ED3A0}" sibTransId="{F6D1057D-3DE5-4FB2-B96F-8ACCF4FB3CD2}"/>
    <dgm:cxn modelId="{668DB781-0E5B-47B0-8D2C-D8A86C3EB02F}" srcId="{7482F7E1-A8A7-4AD4-81F3-45A50B09C56D}" destId="{06B723E6-A319-4AEE-8FFE-86F84ADC7461}" srcOrd="1" destOrd="0" parTransId="{58F146BC-9E65-4771-821D-047479AF2B2D}" sibTransId="{9C645814-FA87-4366-8421-0A1ADF4A10F4}"/>
    <dgm:cxn modelId="{59253E88-0546-4070-B2EB-80F9217C2A01}" srcId="{0E49CFE1-2786-4C2A-931E-75BC54B1FFF9}" destId="{7482F7E1-A8A7-4AD4-81F3-45A50B09C56D}" srcOrd="1" destOrd="0" parTransId="{3C8FD38F-1C42-42B6-8299-33BF45EAA741}" sibTransId="{63EE42C2-F0FB-46EC-BFFD-DCA87B06A8FA}"/>
    <dgm:cxn modelId="{8EA57495-948E-4A6C-99CE-56F460D8402D}" type="presOf" srcId="{AB7AEB4F-BFDD-481D-B1A5-76629743EDCB}" destId="{0BCEBF00-24CA-4207-91DC-60A69DD39610}" srcOrd="0" destOrd="0" presId="urn:microsoft.com/office/officeart/2005/8/layout/process4"/>
    <dgm:cxn modelId="{4B5111A0-865C-4D06-9413-DE16AA2E7D05}" srcId="{F3152E50-4208-4B38-A9C9-56EBC09ED2B7}" destId="{AB7AEB4F-BFDD-481D-B1A5-76629743EDCB}" srcOrd="0" destOrd="0" parTransId="{4DAC9F45-F1E7-4B8D-B86D-7182B40C2E18}" sibTransId="{C6B787CB-DBC2-4CA7-9BE0-047BD8BF8282}"/>
    <dgm:cxn modelId="{E48D2DAC-AC7D-41D7-B035-B8CD8AEF3975}" type="presOf" srcId="{7AC6C2A7-D5C4-4C1A-AB96-5B2D23AE41DB}" destId="{DD92429F-3DAF-4408-9568-2B80F0105751}" srcOrd="0" destOrd="0" presId="urn:microsoft.com/office/officeart/2005/8/layout/process4"/>
    <dgm:cxn modelId="{9163E6D6-D7F4-4A32-8408-32CF9827ABE1}" type="presOf" srcId="{7482F7E1-A8A7-4AD4-81F3-45A50B09C56D}" destId="{D269D237-3434-4FE5-8CFF-7C49707F2FAD}" srcOrd="1" destOrd="0" presId="urn:microsoft.com/office/officeart/2005/8/layout/process4"/>
    <dgm:cxn modelId="{B22F7EFE-81CA-4A82-A5F0-22D9A4CFFEB8}" type="presOf" srcId="{7482F7E1-A8A7-4AD4-81F3-45A50B09C56D}" destId="{9948242F-A522-4C9C-8328-9092CA620423}" srcOrd="0" destOrd="0" presId="urn:microsoft.com/office/officeart/2005/8/layout/process4"/>
    <dgm:cxn modelId="{8FA063E5-9D3A-4842-BAFE-1DE897D176CB}" type="presParOf" srcId="{6D22027B-9D68-4EA6-8727-150486EFC04C}" destId="{4FB76902-57E8-48A1-9D91-B40418B1840A}" srcOrd="0" destOrd="0" presId="urn:microsoft.com/office/officeart/2005/8/layout/process4"/>
    <dgm:cxn modelId="{267ECBDB-9324-467F-8799-08C284C99870}" type="presParOf" srcId="{4FB76902-57E8-48A1-9D91-B40418B1840A}" destId="{A9840585-0235-4C96-8680-46D5B077929C}" srcOrd="0" destOrd="0" presId="urn:microsoft.com/office/officeart/2005/8/layout/process4"/>
    <dgm:cxn modelId="{708B087F-A507-4FE0-8B1C-E163AC6C4613}" type="presParOf" srcId="{6D22027B-9D68-4EA6-8727-150486EFC04C}" destId="{B38FF4EA-E2AD-4A3B-9160-A3ADF8904218}" srcOrd="1" destOrd="0" presId="urn:microsoft.com/office/officeart/2005/8/layout/process4"/>
    <dgm:cxn modelId="{35B09539-ED9D-49BD-B2C0-3BD01C75B4AF}" type="presParOf" srcId="{6D22027B-9D68-4EA6-8727-150486EFC04C}" destId="{7A71E139-04CB-4AAD-AF94-5992E03CC020}" srcOrd="2" destOrd="0" presId="urn:microsoft.com/office/officeart/2005/8/layout/process4"/>
    <dgm:cxn modelId="{E69E4BB1-FBBB-4D35-9CE4-C930905D2FF3}" type="presParOf" srcId="{7A71E139-04CB-4AAD-AF94-5992E03CC020}" destId="{9948242F-A522-4C9C-8328-9092CA620423}" srcOrd="0" destOrd="0" presId="urn:microsoft.com/office/officeart/2005/8/layout/process4"/>
    <dgm:cxn modelId="{169A9B96-0A50-46E4-B20F-57F018874EE4}" type="presParOf" srcId="{7A71E139-04CB-4AAD-AF94-5992E03CC020}" destId="{D269D237-3434-4FE5-8CFF-7C49707F2FAD}" srcOrd="1" destOrd="0" presId="urn:microsoft.com/office/officeart/2005/8/layout/process4"/>
    <dgm:cxn modelId="{966798E9-F344-416A-A3FF-1874A530A74F}" type="presParOf" srcId="{7A71E139-04CB-4AAD-AF94-5992E03CC020}" destId="{0F3BB0CF-0970-42EA-86D7-40872AC5DC83}" srcOrd="2" destOrd="0" presId="urn:microsoft.com/office/officeart/2005/8/layout/process4"/>
    <dgm:cxn modelId="{25087F74-4D2E-4A39-A310-3C1C0DFE6E0D}" type="presParOf" srcId="{0F3BB0CF-0970-42EA-86D7-40872AC5DC83}" destId="{B9207986-D68D-4874-97AE-9E4891E6FF04}" srcOrd="0" destOrd="0" presId="urn:microsoft.com/office/officeart/2005/8/layout/process4"/>
    <dgm:cxn modelId="{E40572E7-C51C-40D8-935E-C3D49EFC7DC7}" type="presParOf" srcId="{0F3BB0CF-0970-42EA-86D7-40872AC5DC83}" destId="{EB31402C-E68D-413A-81F6-E1877FD440F0}" srcOrd="1" destOrd="0" presId="urn:microsoft.com/office/officeart/2005/8/layout/process4"/>
    <dgm:cxn modelId="{B8CF784C-2187-4CED-AC2B-1D18A8A3627F}" type="presParOf" srcId="{6D22027B-9D68-4EA6-8727-150486EFC04C}" destId="{AAB34853-7C0A-4B6F-8DCD-8D1F9578A8CB}" srcOrd="3" destOrd="0" presId="urn:microsoft.com/office/officeart/2005/8/layout/process4"/>
    <dgm:cxn modelId="{E9E539D2-0552-4E01-BD2B-24F5F4EC6F9F}" type="presParOf" srcId="{6D22027B-9D68-4EA6-8727-150486EFC04C}" destId="{15B192E5-0D10-469F-A54A-32FE51E4CFE0}" srcOrd="4" destOrd="0" presId="urn:microsoft.com/office/officeart/2005/8/layout/process4"/>
    <dgm:cxn modelId="{5860FC0F-4BD1-4430-B7A8-4B5EB7E5F110}" type="presParOf" srcId="{15B192E5-0D10-469F-A54A-32FE51E4CFE0}" destId="{6D452568-D695-475F-9FD8-02C33A037B09}" srcOrd="0" destOrd="0" presId="urn:microsoft.com/office/officeart/2005/8/layout/process4"/>
    <dgm:cxn modelId="{2988D280-59FF-4C91-A89F-0D09A244EE4A}" type="presParOf" srcId="{15B192E5-0D10-469F-A54A-32FE51E4CFE0}" destId="{5FAE3C24-3A54-490C-95E8-C51A4801AE96}" srcOrd="1" destOrd="0" presId="urn:microsoft.com/office/officeart/2005/8/layout/process4"/>
    <dgm:cxn modelId="{4657CA49-1A75-4E2E-BD85-EC399C0F1C33}" type="presParOf" srcId="{15B192E5-0D10-469F-A54A-32FE51E4CFE0}" destId="{DC0C5DFD-8A7F-4888-946E-1EC3B1EFF5F2}" srcOrd="2" destOrd="0" presId="urn:microsoft.com/office/officeart/2005/8/layout/process4"/>
    <dgm:cxn modelId="{D0AB0C73-71BC-4CD6-BDA3-99ECEA1AC947}" type="presParOf" srcId="{DC0C5DFD-8A7F-4888-946E-1EC3B1EFF5F2}" destId="{0BCEBF00-24CA-4207-91DC-60A69DD39610}" srcOrd="0" destOrd="0" presId="urn:microsoft.com/office/officeart/2005/8/layout/process4"/>
    <dgm:cxn modelId="{9D11E466-F7D2-45FE-9ED7-239A08934F5F}" type="presParOf" srcId="{DC0C5DFD-8A7F-4888-946E-1EC3B1EFF5F2}" destId="{DD92429F-3DAF-4408-9568-2B80F0105751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1F209C-D5DF-4D11-959B-2D222A9F8FCB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087A058F-AF9D-4DF3-8A30-1A7F61C75172}">
      <dgm:prSet/>
      <dgm:spPr/>
      <dgm:t>
        <a:bodyPr/>
        <a:lstStyle/>
        <a:p>
          <a:r>
            <a:rPr lang="en-US"/>
            <a:t>News sentiment alone does </a:t>
          </a:r>
          <a:r>
            <a:rPr lang="en-US" b="1"/>
            <a:t>not</a:t>
          </a:r>
          <a:r>
            <a:rPr lang="en-US"/>
            <a:t> consistently predict next‑day S&amp;P 500 movements.</a:t>
          </a:r>
        </a:p>
      </dgm:t>
    </dgm:pt>
    <dgm:pt modelId="{031E3C57-E672-44CA-AD90-BED7D7EE6B65}" type="parTrans" cxnId="{07F96C7C-34A6-41A1-AE62-9EA5BCB4B4BD}">
      <dgm:prSet/>
      <dgm:spPr/>
      <dgm:t>
        <a:bodyPr/>
        <a:lstStyle/>
        <a:p>
          <a:endParaRPr lang="en-US"/>
        </a:p>
      </dgm:t>
    </dgm:pt>
    <dgm:pt modelId="{21DF6C7C-A3B0-4606-A632-CAB2724FD7CF}" type="sibTrans" cxnId="{07F96C7C-34A6-41A1-AE62-9EA5BCB4B4BD}">
      <dgm:prSet/>
      <dgm:spPr/>
      <dgm:t>
        <a:bodyPr/>
        <a:lstStyle/>
        <a:p>
          <a:endParaRPr lang="en-US"/>
        </a:p>
      </dgm:t>
    </dgm:pt>
    <dgm:pt modelId="{3B046541-C1DB-4AE2-99AD-06CD54ED1FD3}">
      <dgm:prSet/>
      <dgm:spPr/>
      <dgm:t>
        <a:bodyPr/>
        <a:lstStyle/>
        <a:p>
          <a:r>
            <a:rPr lang="en-US"/>
            <a:t>The project underscores the importance of rigorous data cleaning, proper temporal evaluation, and critical interpretation when applying AI in finance.</a:t>
          </a:r>
        </a:p>
      </dgm:t>
    </dgm:pt>
    <dgm:pt modelId="{A820A478-03C7-4D8C-9D6D-7DA037A5BB50}" type="parTrans" cxnId="{80DA46AA-88A1-486F-8285-CFE4B79CFB85}">
      <dgm:prSet/>
      <dgm:spPr/>
      <dgm:t>
        <a:bodyPr/>
        <a:lstStyle/>
        <a:p>
          <a:endParaRPr lang="en-US"/>
        </a:p>
      </dgm:t>
    </dgm:pt>
    <dgm:pt modelId="{A744D7D5-7289-4823-BAB3-D7AFC1F7E1C3}" type="sibTrans" cxnId="{80DA46AA-88A1-486F-8285-CFE4B79CFB85}">
      <dgm:prSet/>
      <dgm:spPr/>
      <dgm:t>
        <a:bodyPr/>
        <a:lstStyle/>
        <a:p>
          <a:endParaRPr lang="en-US"/>
        </a:p>
      </dgm:t>
    </dgm:pt>
    <dgm:pt modelId="{8D8E02B4-08FC-495E-AA52-FA51BF110953}" type="pres">
      <dgm:prSet presAssocID="{FD1F209C-D5DF-4D11-959B-2D222A9F8FCB}" presName="root" presStyleCnt="0">
        <dgm:presLayoutVars>
          <dgm:dir/>
          <dgm:resizeHandles val="exact"/>
        </dgm:presLayoutVars>
      </dgm:prSet>
      <dgm:spPr/>
    </dgm:pt>
    <dgm:pt modelId="{BB4D8868-697C-49B5-952B-AD5C7F1C5C06}" type="pres">
      <dgm:prSet presAssocID="{087A058F-AF9D-4DF3-8A30-1A7F61C75172}" presName="compNode" presStyleCnt="0"/>
      <dgm:spPr/>
    </dgm:pt>
    <dgm:pt modelId="{1E611651-AEBB-4183-9234-0893805EAB4B}" type="pres">
      <dgm:prSet presAssocID="{087A058F-AF9D-4DF3-8A30-1A7F61C7517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wspaper"/>
        </a:ext>
      </dgm:extLst>
    </dgm:pt>
    <dgm:pt modelId="{91208F73-1B1C-4CA9-940F-71EC831A7E25}" type="pres">
      <dgm:prSet presAssocID="{087A058F-AF9D-4DF3-8A30-1A7F61C75172}" presName="spaceRect" presStyleCnt="0"/>
      <dgm:spPr/>
    </dgm:pt>
    <dgm:pt modelId="{305E7B97-2283-44D9-A1B7-DE6488124394}" type="pres">
      <dgm:prSet presAssocID="{087A058F-AF9D-4DF3-8A30-1A7F61C75172}" presName="textRect" presStyleLbl="revTx" presStyleIdx="0" presStyleCnt="2">
        <dgm:presLayoutVars>
          <dgm:chMax val="1"/>
          <dgm:chPref val="1"/>
        </dgm:presLayoutVars>
      </dgm:prSet>
      <dgm:spPr/>
    </dgm:pt>
    <dgm:pt modelId="{F8D61BA0-CF3F-4140-8F55-81D9B7ADB614}" type="pres">
      <dgm:prSet presAssocID="{21DF6C7C-A3B0-4606-A632-CAB2724FD7CF}" presName="sibTrans" presStyleCnt="0"/>
      <dgm:spPr/>
    </dgm:pt>
    <dgm:pt modelId="{7AD7BE92-A080-4F5F-A160-9096BACEDED2}" type="pres">
      <dgm:prSet presAssocID="{3B046541-C1DB-4AE2-99AD-06CD54ED1FD3}" presName="compNode" presStyleCnt="0"/>
      <dgm:spPr/>
    </dgm:pt>
    <dgm:pt modelId="{76AD9260-FF9B-4647-BFCD-DD0229F53903}" type="pres">
      <dgm:prSet presAssocID="{3B046541-C1DB-4AE2-99AD-06CD54ED1FD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B7F66365-8AD7-424E-809F-D362B42B2EDB}" type="pres">
      <dgm:prSet presAssocID="{3B046541-C1DB-4AE2-99AD-06CD54ED1FD3}" presName="spaceRect" presStyleCnt="0"/>
      <dgm:spPr/>
    </dgm:pt>
    <dgm:pt modelId="{45C71B58-EC3F-41B5-A5EC-07F2EEEC7285}" type="pres">
      <dgm:prSet presAssocID="{3B046541-C1DB-4AE2-99AD-06CD54ED1FD3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5C36D808-1219-4BA1-9F25-79E98AC34431}" type="presOf" srcId="{087A058F-AF9D-4DF3-8A30-1A7F61C75172}" destId="{305E7B97-2283-44D9-A1B7-DE6488124394}" srcOrd="0" destOrd="0" presId="urn:microsoft.com/office/officeart/2018/2/layout/IconLabelList"/>
    <dgm:cxn modelId="{BFF4395A-D30A-4106-B62E-E3DA639081A5}" type="presOf" srcId="{3B046541-C1DB-4AE2-99AD-06CD54ED1FD3}" destId="{45C71B58-EC3F-41B5-A5EC-07F2EEEC7285}" srcOrd="0" destOrd="0" presId="urn:microsoft.com/office/officeart/2018/2/layout/IconLabelList"/>
    <dgm:cxn modelId="{07F96C7C-34A6-41A1-AE62-9EA5BCB4B4BD}" srcId="{FD1F209C-D5DF-4D11-959B-2D222A9F8FCB}" destId="{087A058F-AF9D-4DF3-8A30-1A7F61C75172}" srcOrd="0" destOrd="0" parTransId="{031E3C57-E672-44CA-AD90-BED7D7EE6B65}" sibTransId="{21DF6C7C-A3B0-4606-A632-CAB2724FD7CF}"/>
    <dgm:cxn modelId="{80DA46AA-88A1-486F-8285-CFE4B79CFB85}" srcId="{FD1F209C-D5DF-4D11-959B-2D222A9F8FCB}" destId="{3B046541-C1DB-4AE2-99AD-06CD54ED1FD3}" srcOrd="1" destOrd="0" parTransId="{A820A478-03C7-4D8C-9D6D-7DA037A5BB50}" sibTransId="{A744D7D5-7289-4823-BAB3-D7AFC1F7E1C3}"/>
    <dgm:cxn modelId="{BB37A4AA-56F3-4513-B148-338D789AAC8C}" type="presOf" srcId="{FD1F209C-D5DF-4D11-959B-2D222A9F8FCB}" destId="{8D8E02B4-08FC-495E-AA52-FA51BF110953}" srcOrd="0" destOrd="0" presId="urn:microsoft.com/office/officeart/2018/2/layout/IconLabelList"/>
    <dgm:cxn modelId="{85FF7521-0DE7-4021-8C5E-E0CCD3A67BD0}" type="presParOf" srcId="{8D8E02B4-08FC-495E-AA52-FA51BF110953}" destId="{BB4D8868-697C-49B5-952B-AD5C7F1C5C06}" srcOrd="0" destOrd="0" presId="urn:microsoft.com/office/officeart/2018/2/layout/IconLabelList"/>
    <dgm:cxn modelId="{780870E0-AB1D-41E6-B0CA-6271DC3240D9}" type="presParOf" srcId="{BB4D8868-697C-49B5-952B-AD5C7F1C5C06}" destId="{1E611651-AEBB-4183-9234-0893805EAB4B}" srcOrd="0" destOrd="0" presId="urn:microsoft.com/office/officeart/2018/2/layout/IconLabelList"/>
    <dgm:cxn modelId="{F9B8DC94-89A5-4C84-8009-7B7BF52B0763}" type="presParOf" srcId="{BB4D8868-697C-49B5-952B-AD5C7F1C5C06}" destId="{91208F73-1B1C-4CA9-940F-71EC831A7E25}" srcOrd="1" destOrd="0" presId="urn:microsoft.com/office/officeart/2018/2/layout/IconLabelList"/>
    <dgm:cxn modelId="{D8A4E793-FB88-4809-BBDB-E4E089D7B820}" type="presParOf" srcId="{BB4D8868-697C-49B5-952B-AD5C7F1C5C06}" destId="{305E7B97-2283-44D9-A1B7-DE6488124394}" srcOrd="2" destOrd="0" presId="urn:microsoft.com/office/officeart/2018/2/layout/IconLabelList"/>
    <dgm:cxn modelId="{3F37A38E-E187-4CDC-A4BA-ECC11AED1306}" type="presParOf" srcId="{8D8E02B4-08FC-495E-AA52-FA51BF110953}" destId="{F8D61BA0-CF3F-4140-8F55-81D9B7ADB614}" srcOrd="1" destOrd="0" presId="urn:microsoft.com/office/officeart/2018/2/layout/IconLabelList"/>
    <dgm:cxn modelId="{15B62EF1-7350-4054-BF3D-F6E74C9FFB0C}" type="presParOf" srcId="{8D8E02B4-08FC-495E-AA52-FA51BF110953}" destId="{7AD7BE92-A080-4F5F-A160-9096BACEDED2}" srcOrd="2" destOrd="0" presId="urn:microsoft.com/office/officeart/2018/2/layout/IconLabelList"/>
    <dgm:cxn modelId="{10D638E1-8086-41E5-8BB9-0AF74DDD4FCD}" type="presParOf" srcId="{7AD7BE92-A080-4F5F-A160-9096BACEDED2}" destId="{76AD9260-FF9B-4647-BFCD-DD0229F53903}" srcOrd="0" destOrd="0" presId="urn:microsoft.com/office/officeart/2018/2/layout/IconLabelList"/>
    <dgm:cxn modelId="{9C8D707D-E53A-4A10-95E3-E36FDA97CBFD}" type="presParOf" srcId="{7AD7BE92-A080-4F5F-A160-9096BACEDED2}" destId="{B7F66365-8AD7-424E-809F-D362B42B2EDB}" srcOrd="1" destOrd="0" presId="urn:microsoft.com/office/officeart/2018/2/layout/IconLabelList"/>
    <dgm:cxn modelId="{7056EBCF-24BD-410C-8889-26DF85E74ED3}" type="presParOf" srcId="{7AD7BE92-A080-4F5F-A160-9096BACEDED2}" destId="{45C71B58-EC3F-41B5-A5EC-07F2EEEC728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840585-0235-4C96-8680-46D5B077929C}">
      <dsp:nvSpPr>
        <dsp:cNvPr id="0" name=""/>
        <dsp:cNvSpPr/>
      </dsp:nvSpPr>
      <dsp:spPr>
        <a:xfrm>
          <a:off x="0" y="2456612"/>
          <a:ext cx="7886700" cy="80631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Training/testing:</a:t>
          </a:r>
          <a:r>
            <a:rPr lang="en-US" sz="1500" kern="1200"/>
            <a:t> Time‑series split (80 % train / 20 % test) to prevent look‑ahead bias; evaluation using accuracy, precision, recall, and ROC‑AUC.</a:t>
          </a:r>
        </a:p>
      </dsp:txBody>
      <dsp:txXfrm>
        <a:off x="0" y="2456612"/>
        <a:ext cx="7886700" cy="806314"/>
      </dsp:txXfrm>
    </dsp:sp>
    <dsp:sp modelId="{D269D237-3434-4FE5-8CFF-7C49707F2FAD}">
      <dsp:nvSpPr>
        <dsp:cNvPr id="0" name=""/>
        <dsp:cNvSpPr/>
      </dsp:nvSpPr>
      <dsp:spPr>
        <a:xfrm rot="10800000">
          <a:off x="0" y="1228594"/>
          <a:ext cx="7886700" cy="1240112"/>
        </a:xfrm>
        <a:prstGeom prst="upArrowCallou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Models:</a:t>
          </a:r>
          <a:endParaRPr lang="en-US" sz="1500" kern="1200"/>
        </a:p>
      </dsp:txBody>
      <dsp:txXfrm rot="-10800000">
        <a:off x="0" y="1228594"/>
        <a:ext cx="7886700" cy="435279"/>
      </dsp:txXfrm>
    </dsp:sp>
    <dsp:sp modelId="{B9207986-D68D-4874-97AE-9E4891E6FF04}">
      <dsp:nvSpPr>
        <dsp:cNvPr id="0" name=""/>
        <dsp:cNvSpPr/>
      </dsp:nvSpPr>
      <dsp:spPr>
        <a:xfrm>
          <a:off x="0" y="1663873"/>
          <a:ext cx="3943349" cy="370793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Random Forest Classifier:</a:t>
          </a:r>
          <a:r>
            <a:rPr lang="en-US" sz="1200" kern="1200"/>
            <a:t> Ensemble of decision trees, handles non‑linear patterns.</a:t>
          </a:r>
        </a:p>
      </dsp:txBody>
      <dsp:txXfrm>
        <a:off x="0" y="1663873"/>
        <a:ext cx="3943349" cy="370793"/>
      </dsp:txXfrm>
    </dsp:sp>
    <dsp:sp modelId="{EB31402C-E68D-413A-81F6-E1877FD440F0}">
      <dsp:nvSpPr>
        <dsp:cNvPr id="0" name=""/>
        <dsp:cNvSpPr/>
      </dsp:nvSpPr>
      <dsp:spPr>
        <a:xfrm>
          <a:off x="3943350" y="1663873"/>
          <a:ext cx="3943349" cy="370793"/>
        </a:xfrm>
        <a:prstGeom prst="rect">
          <a:avLst/>
        </a:prstGeom>
        <a:solidFill>
          <a:schemeClr val="accent5">
            <a:tint val="40000"/>
            <a:alpha val="90000"/>
            <a:hueOff val="-3580161"/>
            <a:satOff val="16084"/>
            <a:lumOff val="1106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Logistic Regression:</a:t>
          </a:r>
          <a:r>
            <a:rPr lang="en-US" sz="1200" kern="1200"/>
            <a:t> Linear classifier for baseline comparison.</a:t>
          </a:r>
        </a:p>
      </dsp:txBody>
      <dsp:txXfrm>
        <a:off x="3943350" y="1663873"/>
        <a:ext cx="3943349" cy="370793"/>
      </dsp:txXfrm>
    </dsp:sp>
    <dsp:sp modelId="{5FAE3C24-3A54-490C-95E8-C51A4801AE96}">
      <dsp:nvSpPr>
        <dsp:cNvPr id="0" name=""/>
        <dsp:cNvSpPr/>
      </dsp:nvSpPr>
      <dsp:spPr>
        <a:xfrm rot="10800000">
          <a:off x="0" y="576"/>
          <a:ext cx="7886700" cy="1240112"/>
        </a:xfrm>
        <a:prstGeom prst="upArrowCallou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Feature engineering:</a:t>
          </a:r>
          <a:endParaRPr lang="en-US" sz="1500" kern="1200"/>
        </a:p>
      </dsp:txBody>
      <dsp:txXfrm rot="-10800000">
        <a:off x="0" y="576"/>
        <a:ext cx="7886700" cy="435279"/>
      </dsp:txXfrm>
    </dsp:sp>
    <dsp:sp modelId="{0BCEBF00-24CA-4207-91DC-60A69DD39610}">
      <dsp:nvSpPr>
        <dsp:cNvPr id="0" name=""/>
        <dsp:cNvSpPr/>
      </dsp:nvSpPr>
      <dsp:spPr>
        <a:xfrm>
          <a:off x="0" y="435856"/>
          <a:ext cx="3943349" cy="370793"/>
        </a:xfrm>
        <a:prstGeom prst="rect">
          <a:avLst/>
        </a:prstGeom>
        <a:solidFill>
          <a:schemeClr val="accent5">
            <a:tint val="40000"/>
            <a:alpha val="90000"/>
            <a:hueOff val="-7160321"/>
            <a:satOff val="32169"/>
            <a:lumOff val="2211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Converted text to TF‑IDF vectors (unigrams and bigrams) using scikit‑learn’s TfidfVectorizer.</a:t>
          </a:r>
        </a:p>
      </dsp:txBody>
      <dsp:txXfrm>
        <a:off x="0" y="435856"/>
        <a:ext cx="3943349" cy="370793"/>
      </dsp:txXfrm>
    </dsp:sp>
    <dsp:sp modelId="{DD92429F-3DAF-4408-9568-2B80F0105751}">
      <dsp:nvSpPr>
        <dsp:cNvPr id="0" name=""/>
        <dsp:cNvSpPr/>
      </dsp:nvSpPr>
      <dsp:spPr>
        <a:xfrm>
          <a:off x="3943350" y="435856"/>
          <a:ext cx="3943349" cy="370793"/>
        </a:xfrm>
        <a:prstGeom prst="rect">
          <a:avLst/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Added sentiment polarity, positive/negative flags, and absolute sentiment magnitude as numeric features.</a:t>
          </a:r>
        </a:p>
      </dsp:txBody>
      <dsp:txXfrm>
        <a:off x="3943350" y="435856"/>
        <a:ext cx="3943349" cy="3707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611651-AEBB-4183-9234-0893805EAB4B}">
      <dsp:nvSpPr>
        <dsp:cNvPr id="0" name=""/>
        <dsp:cNvSpPr/>
      </dsp:nvSpPr>
      <dsp:spPr>
        <a:xfrm>
          <a:off x="1099810" y="172002"/>
          <a:ext cx="1660500" cy="16605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5E7B97-2283-44D9-A1B7-DE6488124394}">
      <dsp:nvSpPr>
        <dsp:cNvPr id="0" name=""/>
        <dsp:cNvSpPr/>
      </dsp:nvSpPr>
      <dsp:spPr>
        <a:xfrm>
          <a:off x="85060" y="2252601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News sentiment alone does </a:t>
          </a:r>
          <a:r>
            <a:rPr lang="en-US" sz="1300" b="1" kern="1200"/>
            <a:t>not</a:t>
          </a:r>
          <a:r>
            <a:rPr lang="en-US" sz="1300" kern="1200"/>
            <a:t> consistently predict next‑day S&amp;P 500 movements.</a:t>
          </a:r>
        </a:p>
      </dsp:txBody>
      <dsp:txXfrm>
        <a:off x="85060" y="2252601"/>
        <a:ext cx="3690000" cy="720000"/>
      </dsp:txXfrm>
    </dsp:sp>
    <dsp:sp modelId="{76AD9260-FF9B-4647-BFCD-DD0229F53903}">
      <dsp:nvSpPr>
        <dsp:cNvPr id="0" name=""/>
        <dsp:cNvSpPr/>
      </dsp:nvSpPr>
      <dsp:spPr>
        <a:xfrm>
          <a:off x="5435560" y="172002"/>
          <a:ext cx="1660500" cy="16605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C71B58-EC3F-41B5-A5EC-07F2EEEC7285}">
      <dsp:nvSpPr>
        <dsp:cNvPr id="0" name=""/>
        <dsp:cNvSpPr/>
      </dsp:nvSpPr>
      <dsp:spPr>
        <a:xfrm>
          <a:off x="4420810" y="2252601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The project underscores the importance of rigorous data cleaning, proper temporal evaluation, and critical interpretation when applying AI in finance.</a:t>
          </a:r>
        </a:p>
      </dsp:txBody>
      <dsp:txXfrm>
        <a:off x="4420810" y="2252601"/>
        <a:ext cx="369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canvas.umd.umich.edu/courses/547488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Stock Market Bar Graph">
            <a:extLst>
              <a:ext uri="{FF2B5EF4-FFF2-40B4-BE49-F238E27FC236}">
                <a16:creationId xmlns:a16="http://schemas.microsoft.com/office/drawing/2014/main" id="{2B729C22-FE01-E241-3F50-569AA40608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b="284"/>
          <a:stretch>
            <a:fillRect/>
          </a:stretch>
        </p:blipFill>
        <p:spPr>
          <a:xfrm>
            <a:off x="-2285" y="10"/>
            <a:ext cx="9143999" cy="51434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55701"/>
            <a:ext cx="9143999" cy="237161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244162"/>
            <a:ext cx="7543800" cy="26810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3900">
                <a:solidFill>
                  <a:srgbClr val="FFFFFF"/>
                </a:solidFill>
              </a:rPr>
              <a:t>Predicting Stock Market Direction from Financial News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054032"/>
            <a:ext cx="7543800" cy="9620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lvl="0">
              <a:lnSpc>
                <a:spcPct val="90000"/>
              </a:lnSpc>
            </a:pPr>
            <a:br>
              <a:rPr lang="en-US" sz="1500">
                <a:solidFill>
                  <a:srgbClr val="FFFFFF"/>
                </a:solidFill>
              </a:rPr>
            </a:br>
            <a:br>
              <a:rPr lang="en-US" sz="1500">
                <a:solidFill>
                  <a:srgbClr val="FFFFFF"/>
                </a:solidFill>
              </a:rPr>
            </a:br>
            <a:r>
              <a:rPr lang="en-US" sz="1500" b="1">
                <a:solidFill>
                  <a:srgbClr val="FFFFFF"/>
                </a:solidFill>
              </a:rPr>
              <a:t>Pranav Yellapragada</a:t>
            </a:r>
            <a:br>
              <a:rPr lang="en-US" sz="1500" b="1">
                <a:solidFill>
                  <a:srgbClr val="FFFFFF"/>
                </a:solidFill>
              </a:rPr>
            </a:br>
            <a:r>
              <a:rPr lang="en-US" sz="1500" b="1">
                <a:solidFill>
                  <a:srgbClr val="FFFFFF"/>
                </a:solidFill>
              </a:rPr>
              <a:t> Course: </a:t>
            </a:r>
            <a:r>
              <a:rPr lang="en-US" sz="1500" b="1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BA-530</a:t>
            </a:r>
            <a:endParaRPr lang="en-US" sz="1500" b="1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2"/>
            <a:ext cx="2057400" cy="273844"/>
          </a:xfrm>
        </p:spPr>
        <p:txBody>
          <a:bodyPr>
            <a:normAutofit/>
          </a:bodyPr>
          <a:lstStyle/>
          <a:p>
            <a:pPr marL="0" lvl="0" indent="0">
              <a:spcAft>
                <a:spcPts val="600"/>
              </a:spcAft>
              <a:buNone/>
            </a:pPr>
            <a:r>
              <a:rPr lang="en-US">
                <a:solidFill>
                  <a:srgbClr val="FFFFFF"/>
                </a:solidFill>
              </a:rPr>
              <a:t>BA 530 – December 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17144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262647"/>
            <a:ext cx="3485178" cy="1218390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sz="3000"/>
              <a:t>Objective &amp; Context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057400"/>
            <a:ext cx="3485179" cy="2709861"/>
          </a:xfrm>
        </p:spPr>
        <p:txBody>
          <a:bodyPr anchor="ctr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1400" b="1"/>
              <a:t>Goal:</a:t>
            </a:r>
            <a:r>
              <a:rPr lang="en-US" sz="1400"/>
              <a:t> Predict next‑day S&amp;P 500 direction (Up or Down) from daily financial news headlines.</a:t>
            </a:r>
          </a:p>
          <a:p>
            <a:pPr lvl="0">
              <a:lnSpc>
                <a:spcPct val="90000"/>
              </a:lnSpc>
            </a:pPr>
            <a:r>
              <a:rPr lang="en-US" sz="1400" b="1"/>
              <a:t>Motivation:</a:t>
            </a:r>
            <a:r>
              <a:rPr lang="en-US" sz="1400"/>
              <a:t> Evaluate whether investor sentiment in public news provides useful trading signals, challenging the semi‑strong form of the efficient market hypothesis.</a:t>
            </a:r>
          </a:p>
          <a:p>
            <a:pPr lvl="0">
              <a:lnSpc>
                <a:spcPct val="90000"/>
              </a:lnSpc>
            </a:pPr>
            <a:r>
              <a:rPr lang="en-US" sz="1400" b="1"/>
              <a:t>Dataset:</a:t>
            </a:r>
            <a:r>
              <a:rPr lang="en-US" sz="1400"/>
              <a:t> </a:t>
            </a:r>
            <a:r>
              <a:rPr lang="en-US" sz="1400" i="1"/>
              <a:t>Combined_News_DJIA.csv</a:t>
            </a:r>
            <a:r>
              <a:rPr lang="en-US" sz="1400"/>
              <a:t> with 1,989 trading days (2008–2016), containing the top 25 headlines per day and a label for next‑day DJIA movement.</a:t>
            </a:r>
          </a:p>
        </p:txBody>
      </p:sp>
      <p:pic>
        <p:nvPicPr>
          <p:cNvPr id="5" name="Picture 4" descr="Periodic table of elements">
            <a:extLst>
              <a:ext uri="{FF2B5EF4-FFF2-40B4-BE49-F238E27FC236}">
                <a16:creationId xmlns:a16="http://schemas.microsoft.com/office/drawing/2014/main" id="{82EDBC0A-B19F-8273-6D5A-AA54236688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502" r="19320" b="-2"/>
          <a:stretch>
            <a:fillRect/>
          </a:stretch>
        </p:blipFill>
        <p:spPr>
          <a:xfrm>
            <a:off x="4572000" y="10"/>
            <a:ext cx="4577118" cy="5143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marL="0" lvl="0" indent="0">
              <a:buNone/>
            </a:pPr>
            <a:r>
              <a:t>Data &amp; Preprocessing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lvl="0"/>
            <a:r>
              <a:t>Concatenated 25 headlines per day into a single document and removed byte artifacts, quotes, and escape characters.</a:t>
            </a:r>
          </a:p>
          <a:p>
            <a:pPr lvl="0"/>
            <a:r>
              <a:t>Parsed dates to maintain chronological order; used TextBlob to compute sentiment polarity, plus binary positive/negative flags and absolute sentiment magnitude.</a:t>
            </a:r>
          </a:p>
          <a:p>
            <a:pPr lvl="0"/>
            <a:r>
              <a:t>The class distribution shows slightly more </a:t>
            </a:r>
            <a:r>
              <a:rPr b="1"/>
              <a:t>Down</a:t>
            </a:r>
            <a:r>
              <a:t> days (~54%) than </a:t>
            </a:r>
            <a:r>
              <a:rPr b="1"/>
              <a:t>Up</a:t>
            </a:r>
            <a:r>
              <a:t> days (~46%). The histogram of sentiment scores is nearly normal with a slight positive skew.</a:t>
            </a:r>
          </a:p>
        </p:txBody>
      </p:sp>
      <p:pic>
        <p:nvPicPr>
          <p:cNvPr id="3" name="Picture 1" descr="sentiment_distribution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1346200"/>
            <a:ext cx="5105400" cy="2108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B982B0-1153-EBDC-C374-1E0F96FEAFA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15730"/>
          <a:stretch>
            <a:fillRect/>
          </a:stretch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Methodology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6EEFDA7-8733-FDB0-F1FE-10E75FF242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7012042"/>
              </p:ext>
            </p:extLst>
          </p:nvPr>
        </p:nvGraphicFramePr>
        <p:xfrm>
          <a:off x="628650" y="1369218"/>
          <a:ext cx="7886700" cy="3263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36540"/>
            <a:ext cx="3530753" cy="919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29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Results &amp; Evaluation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3904" y="1312317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3326" y="1431894"/>
            <a:ext cx="3439885" cy="2735782"/>
          </a:xfrm>
        </p:spPr>
        <p:txBody>
          <a:bodyPr vert="horz" lIns="91440" tIns="45720" rIns="91440" bIns="45720" rtlCol="0">
            <a:normAutofit/>
          </a:bodyPr>
          <a:lstStyle/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chemeClr val="bg1"/>
                </a:solidFill>
              </a:rPr>
              <a:t>Random Forest (test set):</a:t>
            </a:r>
            <a:r>
              <a:rPr lang="en-US" sz="1500">
                <a:solidFill>
                  <a:schemeClr val="bg1"/>
                </a:solidFill>
              </a:rPr>
              <a:t> Accuracy ≈ </a:t>
            </a:r>
            <a:r>
              <a:rPr lang="en-US" sz="1500" b="1">
                <a:solidFill>
                  <a:schemeClr val="bg1"/>
                </a:solidFill>
              </a:rPr>
              <a:t>53 %</a:t>
            </a:r>
            <a:r>
              <a:rPr lang="en-US" sz="1500">
                <a:solidFill>
                  <a:schemeClr val="bg1"/>
                </a:solidFill>
              </a:rPr>
              <a:t>, Precision ≈ </a:t>
            </a:r>
            <a:r>
              <a:rPr lang="en-US" sz="1500" b="1">
                <a:solidFill>
                  <a:schemeClr val="bg1"/>
                </a:solidFill>
              </a:rPr>
              <a:t>54 %</a:t>
            </a:r>
            <a:r>
              <a:rPr lang="en-US" sz="1500">
                <a:solidFill>
                  <a:schemeClr val="bg1"/>
                </a:solidFill>
              </a:rPr>
              <a:t>, Recall ≈ </a:t>
            </a:r>
            <a:r>
              <a:rPr lang="en-US" sz="1500" b="1">
                <a:solidFill>
                  <a:schemeClr val="bg1"/>
                </a:solidFill>
              </a:rPr>
              <a:t>77 %</a:t>
            </a:r>
            <a:r>
              <a:rPr lang="en-US" sz="1500">
                <a:solidFill>
                  <a:schemeClr val="bg1"/>
                </a:solidFill>
              </a:rPr>
              <a:t>, ROC‑AUC ≈ </a:t>
            </a:r>
            <a:r>
              <a:rPr lang="en-US" sz="1500" b="1">
                <a:solidFill>
                  <a:schemeClr val="bg1"/>
                </a:solidFill>
              </a:rPr>
              <a:t>0.53</a:t>
            </a:r>
            <a:r>
              <a:rPr lang="en-US" sz="1500">
                <a:solidFill>
                  <a:schemeClr val="bg1"/>
                </a:solidFill>
              </a:rPr>
              <a:t>.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chemeClr val="bg1"/>
                </a:solidFill>
              </a:rPr>
              <a:t>Logistic Regression:</a:t>
            </a:r>
            <a:r>
              <a:rPr lang="en-US" sz="1500">
                <a:solidFill>
                  <a:schemeClr val="bg1"/>
                </a:solidFill>
              </a:rPr>
              <a:t> Accuracy ≈ </a:t>
            </a:r>
            <a:r>
              <a:rPr lang="en-US" sz="1500" b="1">
                <a:solidFill>
                  <a:schemeClr val="bg1"/>
                </a:solidFill>
              </a:rPr>
              <a:t>50 %</a:t>
            </a:r>
            <a:r>
              <a:rPr lang="en-US" sz="1500">
                <a:solidFill>
                  <a:schemeClr val="bg1"/>
                </a:solidFill>
              </a:rPr>
              <a:t>, ROC‑AUC ≈ </a:t>
            </a:r>
            <a:r>
              <a:rPr lang="en-US" sz="1500" b="1">
                <a:solidFill>
                  <a:schemeClr val="bg1"/>
                </a:solidFill>
              </a:rPr>
              <a:t>0.50</a:t>
            </a:r>
            <a:r>
              <a:rPr lang="en-US" sz="1500">
                <a:solidFill>
                  <a:schemeClr val="bg1"/>
                </a:solidFill>
              </a:rPr>
              <a:t> (no better than random guessing).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Confusion matrices show that the Random Forest strongly favors predicting </a:t>
            </a:r>
            <a:r>
              <a:rPr lang="en-US" sz="1500" b="1">
                <a:solidFill>
                  <a:schemeClr val="bg1"/>
                </a:solidFill>
              </a:rPr>
              <a:t>Up</a:t>
            </a:r>
            <a:r>
              <a:rPr lang="en-US" sz="1500">
                <a:solidFill>
                  <a:schemeClr val="bg1"/>
                </a:solidFill>
              </a:rPr>
              <a:t>, leading to many false positives when the market actually goes </a:t>
            </a:r>
            <a:r>
              <a:rPr lang="en-US" sz="1500" b="1">
                <a:solidFill>
                  <a:schemeClr val="bg1"/>
                </a:solidFill>
              </a:rPr>
              <a:t>Down</a:t>
            </a:r>
            <a:r>
              <a:rPr lang="en-US" sz="1500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5520" y="4280754"/>
            <a:ext cx="353549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1" descr="model_comparison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894089" y="1302089"/>
            <a:ext cx="4249911" cy="253932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17144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057400"/>
            <a:ext cx="3485179" cy="2709861"/>
          </a:xfrm>
        </p:spPr>
        <p:txBody>
          <a:bodyPr anchor="ctr">
            <a:normAutofit/>
          </a:bodyPr>
          <a:lstStyle/>
          <a:p>
            <a:pPr lvl="0"/>
            <a:r>
              <a:rPr lang="en-US" sz="1500"/>
              <a:t>The marginal improvement over random guessing indicates that daily sentiment has very weak predictive power for next‑day market direction.</a:t>
            </a:r>
          </a:p>
        </p:txBody>
      </p:sp>
      <p:pic>
        <p:nvPicPr>
          <p:cNvPr id="5" name="Picture 4" descr="A wall covered with sticky notes.">
            <a:extLst>
              <a:ext uri="{FF2B5EF4-FFF2-40B4-BE49-F238E27FC236}">
                <a16:creationId xmlns:a16="http://schemas.microsoft.com/office/drawing/2014/main" id="{B64B1E35-32D1-627B-6C67-F61A315D96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358" r="24470" b="1"/>
          <a:stretch>
            <a:fillRect/>
          </a:stretch>
        </p:blipFill>
        <p:spPr>
          <a:xfrm>
            <a:off x="4572000" y="10"/>
            <a:ext cx="4577118" cy="51434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571500"/>
            <a:ext cx="4000647" cy="1281182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sz="3000"/>
              <a:t>Reflection &amp; Business Implications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1852683"/>
            <a:ext cx="4000647" cy="2827376"/>
          </a:xfrm>
        </p:spPr>
        <p:txBody>
          <a:bodyPr anchor="ctr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sz="1200" b="1"/>
              <a:t>Lessons:</a:t>
            </a:r>
            <a:r>
              <a:rPr lang="en-US" sz="1200"/>
              <a:t> Textual sentiment alone cannot reliably forecast daily market movements; the signal is too weak and noisy.</a:t>
            </a:r>
          </a:p>
          <a:p>
            <a:pPr lvl="0">
              <a:lnSpc>
                <a:spcPct val="90000"/>
              </a:lnSpc>
            </a:pPr>
            <a:r>
              <a:rPr lang="en-US" sz="1200" b="1"/>
              <a:t>Challenges:</a:t>
            </a:r>
            <a:r>
              <a:rPr lang="en-US" sz="1200"/>
              <a:t> Class imbalance and low feature‑target correlation caused bias toward predicting </a:t>
            </a:r>
            <a:r>
              <a:rPr lang="en-US" sz="1200" b="1"/>
              <a:t>Up</a:t>
            </a:r>
            <a:r>
              <a:rPr lang="en-US" sz="1200"/>
              <a:t> days and unstable performance across time.</a:t>
            </a:r>
          </a:p>
          <a:p>
            <a:pPr lvl="0">
              <a:lnSpc>
                <a:spcPct val="90000"/>
              </a:lnSpc>
            </a:pPr>
            <a:r>
              <a:rPr lang="en-US" sz="1200" b="1"/>
              <a:t>Business takeaway:</a:t>
            </a:r>
            <a:r>
              <a:rPr lang="en-US" sz="1200"/>
              <a:t> Do not base trading strategies solely on news sentiment. Combine text‑derived indicators with technical factors (e.g., volume, volatility) and macroeconomic variables. Advanced NLP models like FinBERT may capture more nuanced context.</a:t>
            </a:r>
          </a:p>
          <a:p>
            <a:pPr lvl="0">
              <a:lnSpc>
                <a:spcPct val="90000"/>
              </a:lnSpc>
            </a:pPr>
            <a:r>
              <a:rPr lang="en-US" sz="1200" b="1"/>
              <a:t>Future work:</a:t>
            </a:r>
            <a:r>
              <a:rPr lang="en-US" sz="1200"/>
              <a:t> Explore multi‑modal models, oversampling techniques for minority classes, and rolling averages of sentiment to capture lagged effects.</a:t>
            </a:r>
          </a:p>
        </p:txBody>
      </p:sp>
      <p:pic>
        <p:nvPicPr>
          <p:cNvPr id="5" name="Picture 4" descr="Analog board showing flight information">
            <a:extLst>
              <a:ext uri="{FF2B5EF4-FFF2-40B4-BE49-F238E27FC236}">
                <a16:creationId xmlns:a16="http://schemas.microsoft.com/office/drawing/2014/main" id="{BCA086DC-90C4-793D-F346-18CD43F908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344" r="25820" b="2"/>
          <a:stretch>
            <a:fillRect/>
          </a:stretch>
        </p:blipFill>
        <p:spPr>
          <a:xfrm>
            <a:off x="5143347" y="-8164"/>
            <a:ext cx="4000653" cy="5151664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181966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182309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80833" y="-3980834"/>
            <a:ext cx="1182335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261648"/>
            <a:ext cx="7533018" cy="658297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sz="3000">
                <a:solidFill>
                  <a:srgbClr val="FFFFFF"/>
                </a:solidFill>
              </a:rPr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6E3780B-BA4C-01B0-170E-67D5510A6B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371267"/>
              </p:ext>
            </p:extLst>
          </p:nvPr>
        </p:nvGraphicFramePr>
        <p:xfrm>
          <a:off x="483042" y="1584434"/>
          <a:ext cx="8195871" cy="3144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534</Words>
  <Application>Microsoft Office PowerPoint</Application>
  <PresentationFormat>On-screen Show (16:9)</PresentationFormat>
  <Paragraphs>32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Predicting Stock Market Direction from Financial News</vt:lpstr>
      <vt:lpstr>Objective &amp; Context</vt:lpstr>
      <vt:lpstr>Data &amp; Preprocessing</vt:lpstr>
      <vt:lpstr>Methodology</vt:lpstr>
      <vt:lpstr>Results &amp; Evaluation</vt:lpstr>
      <vt:lpstr>PowerPoint Presentation</vt:lpstr>
      <vt:lpstr>Reflection &amp; Business Implications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Stock Market Direction from Financial News</dc:title>
  <dc:creator>Vinit Gunaki</dc:creator>
  <cp:keywords/>
  <cp:lastModifiedBy>Yellapragada, Pranav</cp:lastModifiedBy>
  <cp:revision>1</cp:revision>
  <dcterms:created xsi:type="dcterms:W3CDTF">2025-12-12T04:22:43Z</dcterms:created>
  <dcterms:modified xsi:type="dcterms:W3CDTF">2025-12-12T04:31:12Z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BA 530 – December 2025</vt:lpwstr>
  </property>
</Properties>
</file>